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1" r:id="rId9"/>
    <p:sldId id="267" r:id="rId10"/>
    <p:sldId id="264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276" autoAdjust="0"/>
    <p:restoredTop sz="82019" autoAdjust="0"/>
  </p:normalViewPr>
  <p:slideViewPr>
    <p:cSldViewPr>
      <p:cViewPr varScale="1">
        <p:scale>
          <a:sx n="64" d="100"/>
          <a:sy n="64" d="100"/>
        </p:scale>
        <p:origin x="-184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4A6DB5-FAD5-4EE0-9CCD-49EAA956AAE8}" type="datetimeFigureOut">
              <a:rPr lang="en-US" smtClean="0"/>
              <a:t>7/7/2011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797CC0-2F34-47FC-A4D4-3CD5276AC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1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Na jednom</a:t>
            </a:r>
            <a:r>
              <a:rPr lang="hr-HR" baseline="0" dirty="0" smtClean="0"/>
              <a:t> slideu se </a:t>
            </a:r>
            <a:r>
              <a:rPr lang="hr-HR" baseline="0" smtClean="0"/>
              <a:t>nalazi animacija velicine 13 MB koja </a:t>
            </a:r>
            <a:r>
              <a:rPr lang="hr-HR" baseline="0" dirty="0" smtClean="0"/>
              <a:t>se skida s interneta.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97CC0-2F34-47FC-A4D4-3CD5276ACBA6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177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97CC0-2F34-47FC-A4D4-3CD5276ACBA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838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mtClean="0"/>
              <a:t>Ova slika se učitava s interneta.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97CC0-2F34-47FC-A4D4-3CD5276ACBA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218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97CC0-2F34-47FC-A4D4-3CD5276ACBA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653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EB8A-F638-428D-A78D-1C67D598F31F}" type="datetime1">
              <a:rPr lang="en-US" smtClean="0"/>
              <a:t>7/7/2011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D28B-D5EB-4F19-A8B2-0F23A14DEB3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25027-2FA2-4742-B245-E6DF1A5BB109}" type="datetime1">
              <a:rPr lang="en-US" smtClean="0"/>
              <a:t>7/7/2011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D28B-D5EB-4F19-A8B2-0F23A14DE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2130-92D6-473C-85E2-37BA552B4523}" type="datetime1">
              <a:rPr lang="en-US" smtClean="0"/>
              <a:t>7/7/2011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D28B-D5EB-4F19-A8B2-0F23A14DE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DFB72-F096-464D-B4E8-3B05F2ECE1BC}" type="datetime1">
              <a:rPr lang="en-US" smtClean="0"/>
              <a:t>7/7/2011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D28B-D5EB-4F19-A8B2-0F23A14DE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4D3A-2854-4594-A5AA-00F1CC8D9213}" type="datetime1">
              <a:rPr lang="en-US" smtClean="0"/>
              <a:t>7/7/2011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D28B-D5EB-4F19-A8B2-0F23A14DEB3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C9252-ED96-408E-A18E-E49F474A8082}" type="datetime1">
              <a:rPr lang="en-US" smtClean="0"/>
              <a:t>7/7/2011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D28B-D5EB-4F19-A8B2-0F23A14DE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64257-8989-43BF-A347-88D9D395AEFC}" type="datetime1">
              <a:rPr lang="en-US" smtClean="0"/>
              <a:t>7/7/2011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D28B-D5EB-4F19-A8B2-0F23A14DE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3206C-E332-4C09-AD56-15DA5FC0D66A}" type="datetime1">
              <a:rPr lang="en-US" smtClean="0"/>
              <a:t>7/7/2011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1AD28B-D5EB-4F19-A8B2-0F23A14DEB3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4CF60-3688-4C14-BD69-0D3515B143D2}" type="datetime1">
              <a:rPr lang="en-US" smtClean="0"/>
              <a:t>7/7/2011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D28B-D5EB-4F19-A8B2-0F23A14DE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6A20E-BE1C-4A35-8E8E-6B4F11B621A2}" type="datetime1">
              <a:rPr lang="en-US" smtClean="0"/>
              <a:t>7/7/2011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A1AD28B-D5EB-4F19-A8B2-0F23A14DE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D80095A-B61C-4E43-B8D5-13C65AD8BF9E}" type="datetime1">
              <a:rPr lang="en-US" smtClean="0"/>
              <a:t>7/7/2011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D28B-D5EB-4F19-A8B2-0F23A14DE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19DF721-C250-4DBA-AC32-10766EAF78D5}" type="datetime1">
              <a:rPr lang="en-US" smtClean="0"/>
              <a:t>7/7/2011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A1AD28B-D5EB-4F19-A8B2-0F23A14DEB3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upload.wikimedia.org/wikipedia/commons/4/4d/Gas_velocity.gi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548680"/>
            <a:ext cx="6480048" cy="2301240"/>
          </a:xfrm>
        </p:spPr>
        <p:txBody>
          <a:bodyPr anchor="ctr"/>
          <a:lstStyle/>
          <a:p>
            <a:pPr algn="ctr"/>
            <a:r>
              <a:rPr lang="hr-HR" dirty="0" smtClean="0"/>
              <a:t>Animacija modela vodenih površina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2852936"/>
            <a:ext cx="6480048" cy="1752600"/>
          </a:xfrm>
        </p:spPr>
        <p:txBody>
          <a:bodyPr anchor="t"/>
          <a:lstStyle/>
          <a:p>
            <a:r>
              <a:rPr lang="hr-HR" dirty="0" smtClean="0"/>
              <a:t>Završni rad br. 1917</a:t>
            </a:r>
          </a:p>
          <a:p>
            <a:r>
              <a:rPr lang="hr-HR" sz="1800" dirty="0" smtClean="0"/>
              <a:t>Student: Mario Volarević</a:t>
            </a:r>
          </a:p>
          <a:p>
            <a:r>
              <a:rPr lang="hr-HR" sz="1800" dirty="0" smtClean="0"/>
              <a:t>Mentor: prof. dr. </a:t>
            </a:r>
            <a:r>
              <a:rPr lang="hr-HR" sz="1800" dirty="0"/>
              <a:t>s</a:t>
            </a:r>
            <a:r>
              <a:rPr lang="hr-HR" sz="1800" dirty="0" smtClean="0"/>
              <a:t>c. Željka Mihajlović</a:t>
            </a:r>
          </a:p>
        </p:txBody>
      </p:sp>
    </p:spTree>
    <p:extLst>
      <p:ext uri="{BB962C8B-B14F-4D97-AF65-F5344CB8AC3E}">
        <p14:creationId xmlns:p14="http://schemas.microsoft.com/office/powerpoint/2010/main" val="208929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smtClean="0"/>
              <a:t>LBM – </a:t>
            </a:r>
            <a:r>
              <a:rPr lang="hr-HR" dirty="0" smtClean="0"/>
              <a:t>sudar</a:t>
            </a:r>
            <a:endParaRPr lang="en-US" i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772816"/>
            <a:ext cx="4466937" cy="439248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D28B-D5EB-4F19-A8B2-0F23A14DEB37}" type="slidenum">
              <a:rPr lang="en-US" smtClean="0"/>
              <a:t>9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79" y="3262540"/>
            <a:ext cx="305433" cy="34294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604219" y="3496480"/>
            <a:ext cx="386188" cy="34294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475218" y="2878683"/>
            <a:ext cx="682474" cy="34294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797312" y="3262540"/>
            <a:ext cx="630671" cy="34294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2495" y="3319668"/>
            <a:ext cx="209634" cy="228692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7" y="3284312"/>
            <a:ext cx="529996" cy="342948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515633" y="3615378"/>
            <a:ext cx="580440" cy="342948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580884" y="2997581"/>
            <a:ext cx="488222" cy="342948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05852" y="3284312"/>
            <a:ext cx="478116" cy="342948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035" y="3341440"/>
            <a:ext cx="209634" cy="228692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6059" y="3261204"/>
            <a:ext cx="305433" cy="342948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658399" y="3495144"/>
            <a:ext cx="386188" cy="342948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529398" y="2877347"/>
            <a:ext cx="682474" cy="342948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51492" y="3261204"/>
            <a:ext cx="630671" cy="342948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675" y="3318332"/>
            <a:ext cx="209634" cy="228692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037" y="3282976"/>
            <a:ext cx="529996" cy="342948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569813" y="3614042"/>
            <a:ext cx="580440" cy="342948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635064" y="2996245"/>
            <a:ext cx="488222" cy="342948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60032" y="3282976"/>
            <a:ext cx="478116" cy="342948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215" y="3340104"/>
            <a:ext cx="209634" cy="228692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662" y="4334171"/>
            <a:ext cx="305433" cy="342948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669002" y="4568111"/>
            <a:ext cx="386188" cy="342948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540001" y="3950314"/>
            <a:ext cx="682474" cy="342948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62095" y="4334171"/>
            <a:ext cx="630671" cy="342948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278" y="4391299"/>
            <a:ext cx="209634" cy="228692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0640" y="4355943"/>
            <a:ext cx="529996" cy="342948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580416" y="4687009"/>
            <a:ext cx="580440" cy="342948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645667" y="4069212"/>
            <a:ext cx="488222" cy="342948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70635" y="4355943"/>
            <a:ext cx="478116" cy="342948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818" y="4413071"/>
            <a:ext cx="209634" cy="228692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3339" y="4312399"/>
            <a:ext cx="305433" cy="342948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595679" y="4546339"/>
            <a:ext cx="386188" cy="342948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466678" y="3928542"/>
            <a:ext cx="682474" cy="342948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788772" y="4312399"/>
            <a:ext cx="630671" cy="342948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955" y="4369527"/>
            <a:ext cx="209634" cy="228692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7317" y="4334171"/>
            <a:ext cx="529996" cy="342948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507093" y="4665237"/>
            <a:ext cx="580440" cy="342948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572344" y="4047440"/>
            <a:ext cx="488222" cy="342948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797312" y="4334171"/>
            <a:ext cx="478116" cy="342948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2495" y="4391299"/>
            <a:ext cx="209634" cy="22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566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smtClean="0"/>
              <a:t>LBM –</a:t>
            </a:r>
            <a:r>
              <a:rPr lang="hr-HR" dirty="0" smtClean="0"/>
              <a:t> strujanje</a:t>
            </a:r>
            <a:endParaRPr lang="en-US" i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772816"/>
            <a:ext cx="4466937" cy="439248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D28B-D5EB-4F19-A8B2-0F23A14DEB37}" type="slidenum">
              <a:rPr lang="en-US" smtClean="0"/>
              <a:t>10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943" y="3262540"/>
            <a:ext cx="495370" cy="34294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549628" y="3551071"/>
            <a:ext cx="495370" cy="34294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568770" y="2972235"/>
            <a:ext cx="495370" cy="34294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797313" y="3262540"/>
            <a:ext cx="495370" cy="34294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2495" y="3319668"/>
            <a:ext cx="209634" cy="228692"/>
          </a:xfrm>
          <a:prstGeom prst="rect">
            <a:avLst/>
          </a:prstGeom>
        </p:spPr>
      </p:pic>
      <p:pic>
        <p:nvPicPr>
          <p:cNvPr id="109" name="Picture 10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662" y="3262540"/>
            <a:ext cx="495370" cy="342948"/>
          </a:xfrm>
          <a:prstGeom prst="rect">
            <a:avLst/>
          </a:prstGeom>
        </p:spPr>
      </p:pic>
      <p:pic>
        <p:nvPicPr>
          <p:cNvPr id="110" name="Picture 10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612347" y="3551071"/>
            <a:ext cx="495370" cy="342948"/>
          </a:xfrm>
          <a:prstGeom prst="rect">
            <a:avLst/>
          </a:prstGeom>
        </p:spPr>
      </p:pic>
      <p:pic>
        <p:nvPicPr>
          <p:cNvPr id="111" name="Picture 110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631489" y="2972235"/>
            <a:ext cx="495370" cy="342948"/>
          </a:xfrm>
          <a:prstGeom prst="rect">
            <a:avLst/>
          </a:prstGeom>
        </p:spPr>
      </p:pic>
      <p:pic>
        <p:nvPicPr>
          <p:cNvPr id="112" name="Picture 11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60032" y="3262540"/>
            <a:ext cx="495370" cy="342948"/>
          </a:xfrm>
          <a:prstGeom prst="rect">
            <a:avLst/>
          </a:prstGeom>
        </p:spPr>
      </p:pic>
      <p:pic>
        <p:nvPicPr>
          <p:cNvPr id="113" name="Picture 11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214" y="3319668"/>
            <a:ext cx="209634" cy="228692"/>
          </a:xfrm>
          <a:prstGeom prst="rect">
            <a:avLst/>
          </a:prstGeom>
        </p:spPr>
      </p:pic>
      <p:pic>
        <p:nvPicPr>
          <p:cNvPr id="114" name="Picture 11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661" y="2204864"/>
            <a:ext cx="495370" cy="342948"/>
          </a:xfrm>
          <a:prstGeom prst="rect">
            <a:avLst/>
          </a:prstGeom>
        </p:spPr>
      </p:pic>
      <p:pic>
        <p:nvPicPr>
          <p:cNvPr id="115" name="Picture 11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612346" y="2493395"/>
            <a:ext cx="495370" cy="342948"/>
          </a:xfrm>
          <a:prstGeom prst="rect">
            <a:avLst/>
          </a:prstGeom>
        </p:spPr>
      </p:pic>
      <p:pic>
        <p:nvPicPr>
          <p:cNvPr id="116" name="Picture 11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631488" y="1914559"/>
            <a:ext cx="495370" cy="342948"/>
          </a:xfrm>
          <a:prstGeom prst="rect">
            <a:avLst/>
          </a:prstGeom>
        </p:spPr>
      </p:pic>
      <p:pic>
        <p:nvPicPr>
          <p:cNvPr id="117" name="Picture 11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60031" y="2204864"/>
            <a:ext cx="495370" cy="342948"/>
          </a:xfrm>
          <a:prstGeom prst="rect">
            <a:avLst/>
          </a:prstGeom>
        </p:spPr>
      </p:pic>
      <p:pic>
        <p:nvPicPr>
          <p:cNvPr id="118" name="Picture 11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213" y="2261992"/>
            <a:ext cx="209634" cy="228692"/>
          </a:xfrm>
          <a:prstGeom prst="rect">
            <a:avLst/>
          </a:prstGeom>
        </p:spPr>
      </p:pic>
      <p:pic>
        <p:nvPicPr>
          <p:cNvPr id="119" name="Picture 11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942" y="2204864"/>
            <a:ext cx="495370" cy="342948"/>
          </a:xfrm>
          <a:prstGeom prst="rect">
            <a:avLst/>
          </a:prstGeom>
        </p:spPr>
      </p:pic>
      <p:pic>
        <p:nvPicPr>
          <p:cNvPr id="120" name="Picture 11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549627" y="2493395"/>
            <a:ext cx="495370" cy="342948"/>
          </a:xfrm>
          <a:prstGeom prst="rect">
            <a:avLst/>
          </a:prstGeom>
        </p:spPr>
      </p:pic>
      <p:pic>
        <p:nvPicPr>
          <p:cNvPr id="121" name="Picture 120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568769" y="1914559"/>
            <a:ext cx="495370" cy="342948"/>
          </a:xfrm>
          <a:prstGeom prst="rect">
            <a:avLst/>
          </a:prstGeom>
        </p:spPr>
      </p:pic>
      <p:pic>
        <p:nvPicPr>
          <p:cNvPr id="122" name="Picture 12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797312" y="2204864"/>
            <a:ext cx="495370" cy="342948"/>
          </a:xfrm>
          <a:prstGeom prst="rect">
            <a:avLst/>
          </a:prstGeom>
        </p:spPr>
      </p:pic>
      <p:pic>
        <p:nvPicPr>
          <p:cNvPr id="123" name="Picture 12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2494" y="2261992"/>
            <a:ext cx="209634" cy="228692"/>
          </a:xfrm>
          <a:prstGeom prst="rect">
            <a:avLst/>
          </a:prstGeom>
        </p:spPr>
      </p:pic>
      <p:pic>
        <p:nvPicPr>
          <p:cNvPr id="124" name="Picture 12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943" y="4334454"/>
            <a:ext cx="495370" cy="342948"/>
          </a:xfrm>
          <a:prstGeom prst="rect">
            <a:avLst/>
          </a:prstGeom>
        </p:spPr>
      </p:pic>
      <p:pic>
        <p:nvPicPr>
          <p:cNvPr id="125" name="Picture 12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549628" y="4622985"/>
            <a:ext cx="495370" cy="342948"/>
          </a:xfrm>
          <a:prstGeom prst="rect">
            <a:avLst/>
          </a:prstGeom>
        </p:spPr>
      </p:pic>
      <p:pic>
        <p:nvPicPr>
          <p:cNvPr id="126" name="Picture 12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568770" y="4044149"/>
            <a:ext cx="495370" cy="342948"/>
          </a:xfrm>
          <a:prstGeom prst="rect">
            <a:avLst/>
          </a:prstGeom>
        </p:spPr>
      </p:pic>
      <p:pic>
        <p:nvPicPr>
          <p:cNvPr id="127" name="Picture 12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797313" y="4334454"/>
            <a:ext cx="495370" cy="342948"/>
          </a:xfrm>
          <a:prstGeom prst="rect">
            <a:avLst/>
          </a:prstGeom>
        </p:spPr>
      </p:pic>
      <p:pic>
        <p:nvPicPr>
          <p:cNvPr id="128" name="Picture 12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2495" y="4391582"/>
            <a:ext cx="209634" cy="228692"/>
          </a:xfrm>
          <a:prstGeom prst="rect">
            <a:avLst/>
          </a:prstGeom>
        </p:spPr>
      </p:pic>
      <p:pic>
        <p:nvPicPr>
          <p:cNvPr id="129" name="Picture 12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662" y="4334454"/>
            <a:ext cx="495370" cy="342948"/>
          </a:xfrm>
          <a:prstGeom prst="rect">
            <a:avLst/>
          </a:prstGeom>
        </p:spPr>
      </p:pic>
      <p:pic>
        <p:nvPicPr>
          <p:cNvPr id="130" name="Picture 12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612347" y="4622985"/>
            <a:ext cx="495370" cy="342948"/>
          </a:xfrm>
          <a:prstGeom prst="rect">
            <a:avLst/>
          </a:prstGeom>
        </p:spPr>
      </p:pic>
      <p:pic>
        <p:nvPicPr>
          <p:cNvPr id="131" name="Picture 130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631489" y="4044149"/>
            <a:ext cx="495370" cy="342948"/>
          </a:xfrm>
          <a:prstGeom prst="rect">
            <a:avLst/>
          </a:prstGeom>
        </p:spPr>
      </p:pic>
      <p:pic>
        <p:nvPicPr>
          <p:cNvPr id="132" name="Picture 13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60032" y="4334454"/>
            <a:ext cx="495370" cy="342948"/>
          </a:xfrm>
          <a:prstGeom prst="rect">
            <a:avLst/>
          </a:prstGeom>
        </p:spPr>
      </p:pic>
      <p:pic>
        <p:nvPicPr>
          <p:cNvPr id="133" name="Picture 13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214" y="4391582"/>
            <a:ext cx="209634" cy="228692"/>
          </a:xfrm>
          <a:prstGeom prst="rect">
            <a:avLst/>
          </a:prstGeom>
        </p:spPr>
      </p:pic>
      <p:pic>
        <p:nvPicPr>
          <p:cNvPr id="134" name="Picture 13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3804" y="5373216"/>
            <a:ext cx="495370" cy="342948"/>
          </a:xfrm>
          <a:prstGeom prst="rect">
            <a:avLst/>
          </a:prstGeom>
        </p:spPr>
      </p:pic>
      <p:pic>
        <p:nvPicPr>
          <p:cNvPr id="135" name="Picture 13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631489" y="5661747"/>
            <a:ext cx="495370" cy="342948"/>
          </a:xfrm>
          <a:prstGeom prst="rect">
            <a:avLst/>
          </a:prstGeom>
        </p:spPr>
      </p:pic>
      <p:pic>
        <p:nvPicPr>
          <p:cNvPr id="136" name="Picture 13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650631" y="5082911"/>
            <a:ext cx="495370" cy="342948"/>
          </a:xfrm>
          <a:prstGeom prst="rect">
            <a:avLst/>
          </a:prstGeom>
        </p:spPr>
      </p:pic>
      <p:pic>
        <p:nvPicPr>
          <p:cNvPr id="137" name="Picture 13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79174" y="5373216"/>
            <a:ext cx="495370" cy="342948"/>
          </a:xfrm>
          <a:prstGeom prst="rect">
            <a:avLst/>
          </a:prstGeom>
        </p:spPr>
      </p:pic>
      <p:pic>
        <p:nvPicPr>
          <p:cNvPr id="138" name="Picture 13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356" y="5430344"/>
            <a:ext cx="209634" cy="228692"/>
          </a:xfrm>
          <a:prstGeom prst="rect">
            <a:avLst/>
          </a:prstGeom>
        </p:spPr>
      </p:pic>
      <p:pic>
        <p:nvPicPr>
          <p:cNvPr id="139" name="Picture 13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1085" y="5373216"/>
            <a:ext cx="495370" cy="342948"/>
          </a:xfrm>
          <a:prstGeom prst="rect">
            <a:avLst/>
          </a:prstGeom>
        </p:spPr>
      </p:pic>
      <p:pic>
        <p:nvPicPr>
          <p:cNvPr id="140" name="Picture 13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568770" y="5661747"/>
            <a:ext cx="495370" cy="342948"/>
          </a:xfrm>
          <a:prstGeom prst="rect">
            <a:avLst/>
          </a:prstGeom>
        </p:spPr>
      </p:pic>
      <p:pic>
        <p:nvPicPr>
          <p:cNvPr id="141" name="Picture 140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587912" y="5082911"/>
            <a:ext cx="495370" cy="342948"/>
          </a:xfrm>
          <a:prstGeom prst="rect">
            <a:avLst/>
          </a:prstGeom>
        </p:spPr>
      </p:pic>
      <p:pic>
        <p:nvPicPr>
          <p:cNvPr id="142" name="Picture 14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16455" y="5373216"/>
            <a:ext cx="495370" cy="342948"/>
          </a:xfrm>
          <a:prstGeom prst="rect">
            <a:avLst/>
          </a:prstGeom>
        </p:spPr>
      </p:pic>
      <p:pic>
        <p:nvPicPr>
          <p:cNvPr id="143" name="Picture 14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1637" y="5430344"/>
            <a:ext cx="209634" cy="228692"/>
          </a:xfrm>
          <a:prstGeom prst="rect">
            <a:avLst/>
          </a:prstGeom>
        </p:spPr>
      </p:pic>
      <p:pic>
        <p:nvPicPr>
          <p:cNvPr id="144" name="Picture 14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640" y="3262540"/>
            <a:ext cx="495370" cy="342948"/>
          </a:xfrm>
          <a:prstGeom prst="rect">
            <a:avLst/>
          </a:prstGeom>
        </p:spPr>
      </p:pic>
      <p:pic>
        <p:nvPicPr>
          <p:cNvPr id="145" name="Picture 14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673325" y="3551071"/>
            <a:ext cx="495370" cy="342948"/>
          </a:xfrm>
          <a:prstGeom prst="rect">
            <a:avLst/>
          </a:prstGeom>
        </p:spPr>
      </p:pic>
      <p:pic>
        <p:nvPicPr>
          <p:cNvPr id="146" name="Picture 14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692467" y="2972235"/>
            <a:ext cx="495370" cy="342948"/>
          </a:xfrm>
          <a:prstGeom prst="rect">
            <a:avLst/>
          </a:prstGeom>
        </p:spPr>
      </p:pic>
      <p:pic>
        <p:nvPicPr>
          <p:cNvPr id="147" name="Picture 14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21010" y="3262540"/>
            <a:ext cx="495370" cy="342948"/>
          </a:xfrm>
          <a:prstGeom prst="rect">
            <a:avLst/>
          </a:prstGeom>
        </p:spPr>
      </p:pic>
      <p:pic>
        <p:nvPicPr>
          <p:cNvPr id="148" name="Picture 14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192" y="3319668"/>
            <a:ext cx="209634" cy="228692"/>
          </a:xfrm>
          <a:prstGeom prst="rect">
            <a:avLst/>
          </a:prstGeom>
        </p:spPr>
      </p:pic>
      <p:pic>
        <p:nvPicPr>
          <p:cNvPr id="149" name="Picture 14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639" y="2204864"/>
            <a:ext cx="495370" cy="342948"/>
          </a:xfrm>
          <a:prstGeom prst="rect">
            <a:avLst/>
          </a:prstGeom>
        </p:spPr>
      </p:pic>
      <p:pic>
        <p:nvPicPr>
          <p:cNvPr id="150" name="Picture 14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673324" y="2493395"/>
            <a:ext cx="495370" cy="342948"/>
          </a:xfrm>
          <a:prstGeom prst="rect">
            <a:avLst/>
          </a:prstGeom>
        </p:spPr>
      </p:pic>
      <p:pic>
        <p:nvPicPr>
          <p:cNvPr id="151" name="Picture 150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692466" y="1914559"/>
            <a:ext cx="495370" cy="342948"/>
          </a:xfrm>
          <a:prstGeom prst="rect">
            <a:avLst/>
          </a:prstGeom>
        </p:spPr>
      </p:pic>
      <p:pic>
        <p:nvPicPr>
          <p:cNvPr id="152" name="Picture 15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21009" y="2204864"/>
            <a:ext cx="495370" cy="342948"/>
          </a:xfrm>
          <a:prstGeom prst="rect">
            <a:avLst/>
          </a:prstGeom>
        </p:spPr>
      </p:pic>
      <p:pic>
        <p:nvPicPr>
          <p:cNvPr id="153" name="Picture 15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191" y="2261992"/>
            <a:ext cx="209634" cy="228692"/>
          </a:xfrm>
          <a:prstGeom prst="rect">
            <a:avLst/>
          </a:prstGeom>
        </p:spPr>
      </p:pic>
      <p:pic>
        <p:nvPicPr>
          <p:cNvPr id="154" name="Picture 15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640" y="4334454"/>
            <a:ext cx="495370" cy="342948"/>
          </a:xfrm>
          <a:prstGeom prst="rect">
            <a:avLst/>
          </a:prstGeom>
        </p:spPr>
      </p:pic>
      <p:pic>
        <p:nvPicPr>
          <p:cNvPr id="155" name="Picture 15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673325" y="4622985"/>
            <a:ext cx="495370" cy="342948"/>
          </a:xfrm>
          <a:prstGeom prst="rect">
            <a:avLst/>
          </a:prstGeom>
        </p:spPr>
      </p:pic>
      <p:pic>
        <p:nvPicPr>
          <p:cNvPr id="156" name="Picture 15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692467" y="4044149"/>
            <a:ext cx="495370" cy="342948"/>
          </a:xfrm>
          <a:prstGeom prst="rect">
            <a:avLst/>
          </a:prstGeom>
        </p:spPr>
      </p:pic>
      <p:pic>
        <p:nvPicPr>
          <p:cNvPr id="157" name="Picture 15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21010" y="4334454"/>
            <a:ext cx="495370" cy="342948"/>
          </a:xfrm>
          <a:prstGeom prst="rect">
            <a:avLst/>
          </a:prstGeom>
        </p:spPr>
      </p:pic>
      <p:pic>
        <p:nvPicPr>
          <p:cNvPr id="158" name="Picture 15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192" y="4391582"/>
            <a:ext cx="209634" cy="228692"/>
          </a:xfrm>
          <a:prstGeom prst="rect">
            <a:avLst/>
          </a:prstGeom>
        </p:spPr>
      </p:pic>
      <p:pic>
        <p:nvPicPr>
          <p:cNvPr id="159" name="Picture 15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782" y="5373216"/>
            <a:ext cx="495370" cy="342948"/>
          </a:xfrm>
          <a:prstGeom prst="rect">
            <a:avLst/>
          </a:prstGeom>
        </p:spPr>
      </p:pic>
      <p:pic>
        <p:nvPicPr>
          <p:cNvPr id="160" name="Picture 15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692467" y="5661747"/>
            <a:ext cx="495370" cy="342948"/>
          </a:xfrm>
          <a:prstGeom prst="rect">
            <a:avLst/>
          </a:prstGeom>
        </p:spPr>
      </p:pic>
      <p:pic>
        <p:nvPicPr>
          <p:cNvPr id="161" name="Picture 160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711609" y="5082911"/>
            <a:ext cx="495370" cy="342948"/>
          </a:xfrm>
          <a:prstGeom prst="rect">
            <a:avLst/>
          </a:prstGeom>
        </p:spPr>
      </p:pic>
      <p:pic>
        <p:nvPicPr>
          <p:cNvPr id="162" name="Picture 16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40152" y="5373216"/>
            <a:ext cx="495370" cy="342948"/>
          </a:xfrm>
          <a:prstGeom prst="rect">
            <a:avLst/>
          </a:prstGeom>
        </p:spPr>
      </p:pic>
      <p:pic>
        <p:nvPicPr>
          <p:cNvPr id="163" name="Picture 16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5334" y="5430344"/>
            <a:ext cx="209634" cy="228692"/>
          </a:xfrm>
          <a:prstGeom prst="rect">
            <a:avLst/>
          </a:prstGeom>
        </p:spPr>
      </p:pic>
      <p:pic>
        <p:nvPicPr>
          <p:cNvPr id="164" name="Picture 16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903" y="3262540"/>
            <a:ext cx="495370" cy="342948"/>
          </a:xfrm>
          <a:prstGeom prst="rect">
            <a:avLst/>
          </a:prstGeom>
        </p:spPr>
      </p:pic>
      <p:pic>
        <p:nvPicPr>
          <p:cNvPr id="165" name="Picture 16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469588" y="3551071"/>
            <a:ext cx="495370" cy="342948"/>
          </a:xfrm>
          <a:prstGeom prst="rect">
            <a:avLst/>
          </a:prstGeom>
        </p:spPr>
      </p:pic>
      <p:pic>
        <p:nvPicPr>
          <p:cNvPr id="166" name="Picture 16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488730" y="2972235"/>
            <a:ext cx="495370" cy="342948"/>
          </a:xfrm>
          <a:prstGeom prst="rect">
            <a:avLst/>
          </a:prstGeom>
        </p:spPr>
      </p:pic>
      <p:pic>
        <p:nvPicPr>
          <p:cNvPr id="167" name="Picture 16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17273" y="3262540"/>
            <a:ext cx="495370" cy="342948"/>
          </a:xfrm>
          <a:prstGeom prst="rect">
            <a:avLst/>
          </a:prstGeom>
        </p:spPr>
      </p:pic>
      <p:pic>
        <p:nvPicPr>
          <p:cNvPr id="168" name="Picture 16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455" y="3319668"/>
            <a:ext cx="209634" cy="228692"/>
          </a:xfrm>
          <a:prstGeom prst="rect">
            <a:avLst/>
          </a:prstGeom>
        </p:spPr>
      </p:pic>
      <p:pic>
        <p:nvPicPr>
          <p:cNvPr id="169" name="Picture 16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902" y="2204864"/>
            <a:ext cx="495370" cy="342948"/>
          </a:xfrm>
          <a:prstGeom prst="rect">
            <a:avLst/>
          </a:prstGeom>
        </p:spPr>
      </p:pic>
      <p:pic>
        <p:nvPicPr>
          <p:cNvPr id="170" name="Picture 16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469587" y="2493395"/>
            <a:ext cx="495370" cy="342948"/>
          </a:xfrm>
          <a:prstGeom prst="rect">
            <a:avLst/>
          </a:prstGeom>
        </p:spPr>
      </p:pic>
      <p:pic>
        <p:nvPicPr>
          <p:cNvPr id="171" name="Picture 170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488729" y="1914559"/>
            <a:ext cx="495370" cy="342948"/>
          </a:xfrm>
          <a:prstGeom prst="rect">
            <a:avLst/>
          </a:prstGeom>
        </p:spPr>
      </p:pic>
      <p:pic>
        <p:nvPicPr>
          <p:cNvPr id="172" name="Picture 17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17272" y="2204864"/>
            <a:ext cx="495370" cy="342948"/>
          </a:xfrm>
          <a:prstGeom prst="rect">
            <a:avLst/>
          </a:prstGeom>
        </p:spPr>
      </p:pic>
      <p:pic>
        <p:nvPicPr>
          <p:cNvPr id="173" name="Picture 17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454" y="2261992"/>
            <a:ext cx="209634" cy="228692"/>
          </a:xfrm>
          <a:prstGeom prst="rect">
            <a:avLst/>
          </a:prstGeom>
        </p:spPr>
      </p:pic>
      <p:pic>
        <p:nvPicPr>
          <p:cNvPr id="174" name="Picture 17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903" y="4334454"/>
            <a:ext cx="495370" cy="342948"/>
          </a:xfrm>
          <a:prstGeom prst="rect">
            <a:avLst/>
          </a:prstGeom>
        </p:spPr>
      </p:pic>
      <p:pic>
        <p:nvPicPr>
          <p:cNvPr id="175" name="Picture 17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469588" y="4622985"/>
            <a:ext cx="495370" cy="342948"/>
          </a:xfrm>
          <a:prstGeom prst="rect">
            <a:avLst/>
          </a:prstGeom>
        </p:spPr>
      </p:pic>
      <p:pic>
        <p:nvPicPr>
          <p:cNvPr id="176" name="Picture 17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488730" y="4044149"/>
            <a:ext cx="495370" cy="342948"/>
          </a:xfrm>
          <a:prstGeom prst="rect">
            <a:avLst/>
          </a:prstGeom>
        </p:spPr>
      </p:pic>
      <p:pic>
        <p:nvPicPr>
          <p:cNvPr id="177" name="Picture 17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17273" y="4334454"/>
            <a:ext cx="495370" cy="342948"/>
          </a:xfrm>
          <a:prstGeom prst="rect">
            <a:avLst/>
          </a:prstGeom>
        </p:spPr>
      </p:pic>
      <p:pic>
        <p:nvPicPr>
          <p:cNvPr id="178" name="Picture 17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455" y="4391582"/>
            <a:ext cx="209634" cy="228692"/>
          </a:xfrm>
          <a:prstGeom prst="rect">
            <a:avLst/>
          </a:prstGeom>
        </p:spPr>
      </p:pic>
      <p:pic>
        <p:nvPicPr>
          <p:cNvPr id="179" name="Picture 17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045" y="5373216"/>
            <a:ext cx="495370" cy="342948"/>
          </a:xfrm>
          <a:prstGeom prst="rect">
            <a:avLst/>
          </a:prstGeom>
        </p:spPr>
      </p:pic>
      <p:pic>
        <p:nvPicPr>
          <p:cNvPr id="180" name="Picture 17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488730" y="5661747"/>
            <a:ext cx="495370" cy="342948"/>
          </a:xfrm>
          <a:prstGeom prst="rect">
            <a:avLst/>
          </a:prstGeom>
        </p:spPr>
      </p:pic>
      <p:pic>
        <p:nvPicPr>
          <p:cNvPr id="181" name="Picture 180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507872" y="5082911"/>
            <a:ext cx="495370" cy="342948"/>
          </a:xfrm>
          <a:prstGeom prst="rect">
            <a:avLst/>
          </a:prstGeom>
        </p:spPr>
      </p:pic>
      <p:pic>
        <p:nvPicPr>
          <p:cNvPr id="182" name="Picture 18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36415" y="5373216"/>
            <a:ext cx="495370" cy="342948"/>
          </a:xfrm>
          <a:prstGeom prst="rect">
            <a:avLst/>
          </a:prstGeom>
        </p:spPr>
      </p:pic>
      <p:pic>
        <p:nvPicPr>
          <p:cNvPr id="183" name="Picture 18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597" y="5430344"/>
            <a:ext cx="209634" cy="22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429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-0.00139 L -0.12118 -0.002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33" y="-4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33333E-6 L -0.00399 -0.1578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789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0.12066 -0.0006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24" y="-4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6 L -0.00191 0.1567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782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-0.00139 L -0.12118 -0.0020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33" y="-4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33333E-6 L -0.00399 -0.1578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789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0.12066 -0.0006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24" y="-46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6 L -0.00191 0.1567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782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-0.00139 L -0.12118 -0.00208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33" y="-4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33333E-6 L -0.00399 -0.1578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789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0.12066 -0.0006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24" y="-46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6 L -0.00191 0.15671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7824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-0.00139 L -0.12118 -0.0020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33" y="-46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33333E-6 L -0.00399 -0.1578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7894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0.12066 -0.00069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24" y="-46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6 L -0.00191 0.15671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7824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-0.00139 L -0.12118 -0.00208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33" y="-46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33333E-6 L -0.00399 -0.15787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7894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0.12066 -0.00069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24" y="-46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6 L -0.00191 0.15671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7824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-0.00139 L -0.12118 -0.00208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33" y="-46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33333E-6 L -0.00399 -0.15787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7894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0.12066 -0.00069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24" y="-46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6 L -0.00191 0.15671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7824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-0.00139 L -0.12118 -0.00208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33" y="-46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33333E-6 L -0.00399 -0.15787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7894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0.12066 -0.00069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24" y="-46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6 L -0.00191 0.15671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7824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-0.00139 L -0.12118 -0.00208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33" y="-46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33333E-6 L -0.00399 -0.15787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7894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0.12066 -0.00069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24" y="-46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6 L -0.00191 0.15671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7824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-0.00139 L -0.12118 -0.0020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33" y="-46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33333E-6 L -0.00399 -0.15787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7894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0.12066 -0.00069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24" y="-46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6 L -0.00191 0.15671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7824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-0.00139 L -0.12118 -0.00208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33" y="-46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33333E-6 L -0.00399 -0.15787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7894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0.12066 -0.00069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24" y="-46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6 L -0.00191 0.15671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7824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-0.00139 L -0.12118 -0.00208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33" y="-46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33333E-6 L -0.00399 -0.15787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7894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0.12066 -0.00069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24" y="-46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6 L -0.00191 0.15671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7824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-0.00139 L -0.12118 -0.00208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33" y="-46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33333E-6 L -0.00399 -0.15787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7894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0.12066 -0.00069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24" y="-46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6 L -0.00191 0.15671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7824"/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-0.00139 L -0.12118 -0.00208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33" y="-46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33333E-6 L -0.00399 -0.15787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7894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0.12066 -0.00069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24" y="-46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6 L -0.00191 0.15671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7824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-0.00139 L -0.12118 -0.00208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33" y="-46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33333E-6 L -0.00399 -0.15787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7894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0.12066 -0.00069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24" y="-46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6 L -0.00191 0.15671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7824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-0.00139 L -0.12118 -0.00208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33" y="-46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33333E-6 L -0.00399 -0.15787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7894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0.12066 -0.00069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24" y="-46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6 L -0.00191 0.15671 " pathEditMode="relative" rAng="0" ptsTypes="AA">
                                      <p:cBhvr>
                                        <p:cTn id="124" dur="2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7824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-0.00139 L -0.12118 -0.00208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33" y="-46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33333E-6 L -0.00399 -0.15787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7894"/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0.12066 -0.00069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24" y="-46"/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6 L -0.00191 0.15671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7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r-HR" dirty="0" smtClean="0"/>
              <a:t>Jednostavna implementacija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Brz rad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Mnoštvo primjena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Svijetla budućnost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D28B-D5EB-4F19-A8B2-0F23A14DEB3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32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Pitanja?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Hvala na pažnji!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164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Sadržaj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Računalna dinamika fluida</a:t>
            </a:r>
          </a:p>
          <a:p>
            <a:r>
              <a:rPr lang="hr-HR" dirty="0" smtClean="0"/>
              <a:t>Metoda Boltzmannove rešetke</a:t>
            </a:r>
          </a:p>
          <a:p>
            <a:pPr lvl="1"/>
            <a:r>
              <a:rPr lang="hr-HR" dirty="0" smtClean="0"/>
              <a:t>Podrijetlo</a:t>
            </a:r>
          </a:p>
          <a:p>
            <a:pPr lvl="1"/>
            <a:r>
              <a:rPr lang="hr-HR" dirty="0" smtClean="0"/>
              <a:t>Klasifikacija</a:t>
            </a:r>
          </a:p>
          <a:p>
            <a:pPr lvl="1"/>
            <a:r>
              <a:rPr lang="hr-HR" dirty="0" smtClean="0"/>
              <a:t>Fizikalna podloga</a:t>
            </a:r>
          </a:p>
          <a:p>
            <a:pPr lvl="1"/>
            <a:r>
              <a:rPr lang="hr-HR" dirty="0" smtClean="0"/>
              <a:t>Opis rada</a:t>
            </a:r>
          </a:p>
          <a:p>
            <a:r>
              <a:rPr lang="hr-HR" dirty="0" smtClean="0"/>
              <a:t>Zaključak</a:t>
            </a:r>
          </a:p>
          <a:p>
            <a:endParaRPr lang="hr-H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D28B-D5EB-4F19-A8B2-0F23A14DEB3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94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Računalna dinamika fluida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e</a:t>
            </a:r>
            <a:r>
              <a:rPr lang="hr-HR" dirty="0" smtClean="0"/>
              <a:t>ng. </a:t>
            </a:r>
            <a:r>
              <a:rPr lang="hr-HR" i="1" dirty="0" smtClean="0"/>
              <a:t>Computational Fluid Dynamics</a:t>
            </a:r>
          </a:p>
          <a:p>
            <a:r>
              <a:rPr lang="hr-HR" dirty="0"/>
              <a:t>G</a:t>
            </a:r>
            <a:r>
              <a:rPr lang="hr-HR" dirty="0" smtClean="0"/>
              <a:t>rana mehanike fluida</a:t>
            </a:r>
          </a:p>
          <a:p>
            <a:r>
              <a:rPr lang="hr-HR" dirty="0" smtClean="0"/>
              <a:t>Osnova</a:t>
            </a:r>
          </a:p>
          <a:p>
            <a:pPr lvl="1"/>
            <a:r>
              <a:rPr lang="hr-HR" dirty="0" smtClean="0"/>
              <a:t>Navier – Stokesove jednadžbe</a:t>
            </a:r>
          </a:p>
          <a:p>
            <a:r>
              <a:rPr lang="hr-HR" dirty="0" smtClean="0"/>
              <a:t>Simulacija fluida – predstavnici</a:t>
            </a:r>
          </a:p>
          <a:p>
            <a:pPr lvl="1"/>
            <a:r>
              <a:rPr lang="hr-HR" dirty="0" smtClean="0"/>
              <a:t>Eulerova metoda</a:t>
            </a:r>
          </a:p>
          <a:p>
            <a:pPr lvl="1"/>
            <a:r>
              <a:rPr lang="hr-HR" dirty="0" smtClean="0"/>
              <a:t>Lagrangeova metoda</a:t>
            </a:r>
            <a:endParaRPr lang="hr-HR" i="1" dirty="0" smtClean="0"/>
          </a:p>
          <a:p>
            <a:pPr lvl="1"/>
            <a:r>
              <a:rPr lang="hr-HR" dirty="0" smtClean="0"/>
              <a:t>Metoda Boltzmannove rešetke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D28B-D5EB-4F19-A8B2-0F23A14DEB3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462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i="1" dirty="0" smtClean="0"/>
              <a:t>LBM - </a:t>
            </a:r>
            <a:r>
              <a:rPr lang="hr-HR" dirty="0" smtClean="0"/>
              <a:t>podrijetlo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D28B-D5EB-4F19-A8B2-0F23A14DEB37}" type="slidenum">
              <a:rPr lang="en-US" smtClean="0"/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e</a:t>
            </a:r>
            <a:r>
              <a:rPr lang="hr-HR" dirty="0" smtClean="0"/>
              <a:t>ng. </a:t>
            </a:r>
            <a:r>
              <a:rPr lang="hr-HR" i="1" dirty="0" smtClean="0"/>
              <a:t>Lattice Boltzmann method</a:t>
            </a:r>
          </a:p>
          <a:p>
            <a:r>
              <a:rPr lang="hr-HR" dirty="0" smtClean="0"/>
              <a:t>Razvila se iz:</a:t>
            </a:r>
          </a:p>
          <a:p>
            <a:pPr lvl="1"/>
            <a:r>
              <a:rPr lang="hr-HR" i="1" dirty="0"/>
              <a:t>LGCA (eng. Lattice-Gas Cellular Automata</a:t>
            </a:r>
            <a:r>
              <a:rPr lang="hr-HR" i="1" dirty="0" smtClean="0"/>
              <a:t>)</a:t>
            </a:r>
          </a:p>
          <a:p>
            <a:pPr lvl="2"/>
            <a:r>
              <a:rPr lang="hr-HR" dirty="0" smtClean="0"/>
              <a:t>Statistički model ograničene funkcionalnosti</a:t>
            </a:r>
          </a:p>
          <a:p>
            <a:pPr lvl="2"/>
            <a:r>
              <a:rPr lang="hr-HR" dirty="0" smtClean="0"/>
              <a:t>Nema praktičnu primjenu</a:t>
            </a:r>
          </a:p>
        </p:txBody>
      </p:sp>
    </p:spTree>
    <p:extLst>
      <p:ext uri="{BB962C8B-B14F-4D97-AF65-F5344CB8AC3E}">
        <p14:creationId xmlns:p14="http://schemas.microsoft.com/office/powerpoint/2010/main" val="1096958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smtClean="0"/>
              <a:t>LGCA</a:t>
            </a:r>
            <a:endParaRPr lang="en-US" i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link="rId3"/>
          <a:stretch>
            <a:fillRect/>
          </a:stretch>
        </p:blipFill>
        <p:spPr>
          <a:xfrm>
            <a:off x="1928018" y="1600200"/>
            <a:ext cx="4525963" cy="452596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D28B-D5EB-4F19-A8B2-0F23A14DEB3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3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smtClean="0"/>
              <a:t>LBM – klasifikacija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D28B-D5EB-4F19-A8B2-0F23A14DEB37}" type="slidenum">
              <a:rPr lang="en-US" smtClean="0"/>
              <a:t>5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2D</a:t>
            </a:r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036" y="2348880"/>
            <a:ext cx="3595928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70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smtClean="0"/>
              <a:t>LBM – </a:t>
            </a:r>
            <a:r>
              <a:rPr lang="hr-HR" dirty="0" smtClean="0"/>
              <a:t>klasifikacija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D28B-D5EB-4F19-A8B2-0F23A14DEB37}" type="slidenum">
              <a:rPr lang="en-US" smtClean="0"/>
              <a:t>6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3D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797" y="2585696"/>
            <a:ext cx="7916406" cy="2715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32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smtClean="0"/>
              <a:t>LBM</a:t>
            </a:r>
            <a:endParaRPr lang="en-US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19256" cy="4525963"/>
              </a:xfrm>
            </p:spPr>
            <p:txBody>
              <a:bodyPr/>
              <a:lstStyle/>
              <a:p>
                <a:r>
                  <a:rPr lang="hr-HR" dirty="0" smtClean="0"/>
                  <a:t>Fizikalna osnova</a:t>
                </a:r>
              </a:p>
              <a:p>
                <a:pPr lvl="1"/>
                <a:r>
                  <a:rPr lang="hr-HR" dirty="0" smtClean="0"/>
                  <a:t>Boltzmannova jednadžba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hr-HR" i="1">
                            <a:latin typeface="Cambria Math"/>
                          </a:rPr>
                          <m:t>𝜕</m:t>
                        </m:r>
                      </m:e>
                      <m:sub>
                        <m:r>
                          <a:rPr lang="hr-HR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hr-HR" i="1">
                        <a:latin typeface="Cambria Math"/>
                      </a:rPr>
                      <m:t>𝑓</m:t>
                    </m:r>
                    <m:r>
                      <a:rPr lang="hr-HR" i="1">
                        <a:latin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hr-HR" i="1">
                            <a:latin typeface="Cambria Math"/>
                          </a:rPr>
                          <m:t>𝑣</m:t>
                        </m:r>
                      </m:e>
                    </m:acc>
                    <m:r>
                      <a:rPr lang="hr-HR" i="1">
                        <a:latin typeface="Cambria Math"/>
                      </a:rPr>
                      <m:t>⋅</m:t>
                    </m:r>
                    <m:r>
                      <a:rPr lang="hr-HR" i="1">
                        <a:latin typeface="Cambria Math"/>
                      </a:rPr>
                      <m:t>𝛻</m:t>
                    </m:r>
                    <m:r>
                      <a:rPr lang="hr-HR" i="1">
                        <a:latin typeface="Cambria Math"/>
                      </a:rPr>
                      <m:t>𝑓</m:t>
                    </m:r>
                    <m:r>
                      <a:rPr lang="hr-HR" i="1">
                        <a:latin typeface="Cambria Math"/>
                      </a:rPr>
                      <m:t>=</m:t>
                    </m:r>
                    <m:r>
                      <a:rPr lang="hr-HR" i="1">
                        <a:latin typeface="Cambria Math"/>
                      </a:rPr>
                      <m:t>𝛺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hr-HR" i="1">
                            <a:latin typeface="Cambria Math"/>
                          </a:rPr>
                          <m:t>𝑓</m:t>
                        </m:r>
                      </m:e>
                    </m:d>
                  </m:oMath>
                </a14:m>
                <a:endParaRPr lang="hr-HR" dirty="0" smtClean="0"/>
              </a:p>
              <a:p>
                <a:pPr lvl="1"/>
                <a:r>
                  <a:rPr lang="hr-HR" dirty="0" smtClean="0"/>
                  <a:t>Diskretni oblik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hr-HR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hr-HR" i="1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hr-HR" i="1">
                                <a:latin typeface="Cambria Math"/>
                              </a:rPr>
                              <m:t>𝑥</m:t>
                            </m:r>
                          </m:e>
                        </m:acc>
                        <m:r>
                          <a:rPr lang="hr-HR" i="1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hr-HR" i="1">
                                    <a:latin typeface="Cambria Math"/>
                                  </a:rPr>
                                  <m:t>𝑒</m:t>
                                </m:r>
                              </m:e>
                            </m:acc>
                          </m:e>
                          <m:sub>
                            <m:r>
                              <a:rPr lang="hr-HR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hr-HR" i="1">
                            <a:latin typeface="Cambria Math"/>
                          </a:rPr>
                          <m:t>𝛥</m:t>
                        </m:r>
                        <m:r>
                          <a:rPr lang="hr-HR" i="1">
                            <a:latin typeface="Cambria Math"/>
                          </a:rPr>
                          <m:t>𝑡</m:t>
                        </m:r>
                        <m:r>
                          <a:rPr lang="hr-HR" i="1">
                            <a:latin typeface="Cambria Math"/>
                          </a:rPr>
                          <m:t>,</m:t>
                        </m:r>
                        <m:r>
                          <a:rPr lang="hr-HR" i="1">
                            <a:latin typeface="Cambria Math"/>
                          </a:rPr>
                          <m:t>𝑡</m:t>
                        </m:r>
                        <m:r>
                          <a:rPr lang="hr-HR" i="1">
                            <a:latin typeface="Cambria Math"/>
                          </a:rPr>
                          <m:t>+</m:t>
                        </m:r>
                        <m:r>
                          <a:rPr lang="hr-HR" i="1">
                            <a:latin typeface="Cambria Math"/>
                          </a:rPr>
                          <m:t>𝛥</m:t>
                        </m:r>
                        <m:r>
                          <a:rPr lang="hr-HR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hr-HR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hr-HR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hr-HR" i="1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hr-HR" i="1">
                                <a:latin typeface="Cambria Math"/>
                              </a:rPr>
                              <m:t>𝑥</m:t>
                            </m:r>
                          </m:e>
                        </m:acc>
                        <m:r>
                          <a:rPr lang="hr-HR" i="1">
                            <a:latin typeface="Cambria Math"/>
                          </a:rPr>
                          <m:t>,</m:t>
                        </m:r>
                        <m:r>
                          <a:rPr lang="hr-HR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hr-HR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hr-HR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hr-HR" i="1">
                            <a:latin typeface="Cambria Math"/>
                          </a:rPr>
                          <m:t>𝜏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hr-HR" i="1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acc>
                              <m:accPr>
                                <m:chr m:val="̇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hr-HR" i="1">
                                    <a:latin typeface="Cambria Math"/>
                                  </a:rPr>
                                  <m:t>𝑖</m:t>
                                </m:r>
                              </m:e>
                            </m:acc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hr-HR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acc>
                            <m:r>
                              <a:rPr lang="hr-HR" i="1">
                                <a:latin typeface="Cambria Math"/>
                              </a:rPr>
                              <m:t>,</m:t>
                            </m:r>
                            <m:r>
                              <a:rPr lang="hr-HR" i="1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hr-HR" i="1">
                            <a:latin typeface="Cambria Math"/>
                          </a:rPr>
                          <m:t>−</m:t>
                        </m:r>
                        <m:sSubSup>
                          <m:sSub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hr-HR" i="1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hr-HR" i="1">
                                <a:latin typeface="Cambria Math"/>
                              </a:rPr>
                              <m:t>𝑖</m:t>
                            </m:r>
                          </m:sub>
                          <m:sup>
                            <m:r>
                              <a:rPr lang="hr-HR" i="1">
                                <a:latin typeface="Cambria Math"/>
                              </a:rPr>
                              <m:t>𝑒𝑞</m:t>
                            </m:r>
                          </m:sup>
                        </m:sSubSup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hr-HR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acc>
                            <m:r>
                              <a:rPr lang="hr-HR" i="1">
                                <a:latin typeface="Cambria Math"/>
                              </a:rPr>
                              <m:t>,</m:t>
                            </m:r>
                            <m:r>
                              <a:rPr lang="hr-HR" i="1">
                                <a:latin typeface="Cambria Math"/>
                              </a:rPr>
                              <m:t>𝑡</m:t>
                            </m:r>
                          </m:e>
                        </m:d>
                      </m:e>
                    </m:d>
                  </m:oMath>
                </a14:m>
                <a:endParaRPr lang="hr-HR" dirty="0" smtClean="0"/>
              </a:p>
              <a:p>
                <a:pPr lvl="2"/>
                <a:endParaRPr lang="hr-HR" dirty="0"/>
              </a:p>
              <a:p>
                <a:pPr lvl="1"/>
                <a:endParaRPr lang="hr-HR" dirty="0" smtClean="0"/>
              </a:p>
              <a:p>
                <a:pPr lvl="1"/>
                <a:r>
                  <a:rPr lang="hr-HR" dirty="0" smtClean="0"/>
                  <a:t>Naizmjenično izvršavanje</a:t>
                </a:r>
              </a:p>
              <a:p>
                <a:pPr lvl="1"/>
                <a:r>
                  <a:rPr lang="hr-HR" dirty="0" smtClean="0"/>
                  <a:t>Lokalna </a:t>
                </a:r>
                <a:r>
                  <a:rPr lang="hr-HR" dirty="0"/>
                  <a:t>operacija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19256" cy="4525963"/>
              </a:xfrm>
              <a:blipFill rotWithShape="1">
                <a:blip r:embed="rId2"/>
                <a:stretch>
                  <a:fillRect l="-371" t="-1752" b="-1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D28B-D5EB-4F19-A8B2-0F23A14DEB37}" type="slidenum">
              <a:rPr lang="en-US" smtClean="0"/>
              <a:t>7</a:t>
            </a:fld>
            <a:endParaRPr lang="en-US"/>
          </a:p>
        </p:txBody>
      </p:sp>
      <p:sp>
        <p:nvSpPr>
          <p:cNvPr id="5" name="Left Brace 4"/>
          <p:cNvSpPr/>
          <p:nvPr/>
        </p:nvSpPr>
        <p:spPr>
          <a:xfrm rot="16200000">
            <a:off x="3353197" y="2203490"/>
            <a:ext cx="133350" cy="3888432"/>
          </a:xfrm>
          <a:prstGeom prst="leftBrace">
            <a:avLst>
              <a:gd name="adj1" fmla="val 97619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85950" y="4239396"/>
            <a:ext cx="3888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i="1" noProof="1" smtClean="0"/>
              <a:t>Faza strujanja</a:t>
            </a:r>
            <a:endParaRPr lang="hr-HR" b="1" i="1" noProof="1"/>
          </a:p>
        </p:txBody>
      </p:sp>
      <p:sp>
        <p:nvSpPr>
          <p:cNvPr id="7" name="Left Brace 6"/>
          <p:cNvSpPr/>
          <p:nvPr/>
        </p:nvSpPr>
        <p:spPr>
          <a:xfrm rot="16200000">
            <a:off x="6809581" y="2623991"/>
            <a:ext cx="133350" cy="3024336"/>
          </a:xfrm>
          <a:prstGeom prst="leftBrace">
            <a:avLst>
              <a:gd name="adj1" fmla="val 97619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63665" y="4252446"/>
            <a:ext cx="3021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i="1" noProof="1" smtClean="0"/>
              <a:t>Faza sudara</a:t>
            </a:r>
            <a:endParaRPr lang="hr-HR" b="1" i="1" noProof="1"/>
          </a:p>
        </p:txBody>
      </p:sp>
    </p:spTree>
    <p:extLst>
      <p:ext uri="{BB962C8B-B14F-4D97-AF65-F5344CB8AC3E}">
        <p14:creationId xmlns:p14="http://schemas.microsoft.com/office/powerpoint/2010/main" val="2903213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smtClean="0"/>
              <a:t>LBM </a:t>
            </a:r>
            <a:r>
              <a:rPr lang="hr-HR" dirty="0" smtClean="0"/>
              <a:t>– sudar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hr-HR" dirty="0" smtClean="0"/>
                  <a:t>Funkcija ravnoteže</a:t>
                </a:r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hr-HR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hr-HR" i="1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hr-HR" i="1">
                            <a:latin typeface="Cambria Math"/>
                          </a:rPr>
                          <m:t>𝑒𝑞</m:t>
                        </m:r>
                      </m:sup>
                    </m:sSubSup>
                    <m:r>
                      <a:rPr lang="hr-HR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hr-HR" i="1">
                            <a:latin typeface="Cambria Math"/>
                          </a:rPr>
                          <m:t>𝜔</m:t>
                        </m:r>
                      </m:e>
                      <m:sub>
                        <m:r>
                          <a:rPr lang="hr-HR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hr-HR" i="1">
                        <a:latin typeface="Cambria Math"/>
                      </a:rPr>
                      <m:t>𝜌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hr-HR" i="1">
                            <a:latin typeface="Cambria Math"/>
                          </a:rPr>
                          <m:t>1−</m:t>
                        </m:r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hr-HR" i="1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hr-HR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hr-HR" i="1">
                                    <a:latin typeface="Cambria Math"/>
                                  </a:rPr>
                                  <m:t>𝑢</m:t>
                                </m:r>
                              </m:e>
                            </m:acc>
                          </m:e>
                          <m:sup>
                            <m:r>
                              <a:rPr lang="hr-HR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hr-HR" i="1">
                            <a:latin typeface="Cambria Math"/>
                          </a:rPr>
                          <m:t>+3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i="1">
                                        <a:latin typeface="Cambria Math"/>
                                      </a:rPr>
                                      <m:t>𝑒</m:t>
                                    </m:r>
                                  </m:e>
                                  <m:sub>
                                    <m:r>
                                      <a:rPr lang="hr-HR" i="1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hr-HR" i="1">
                                <a:latin typeface="Cambria Math"/>
                              </a:rPr>
                              <m:t>⋅</m:t>
                            </m:r>
                            <m:acc>
                              <m:accPr>
                                <m:chr m:val="⃗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hr-HR" i="1">
                                    <a:latin typeface="Cambria Math"/>
                                  </a:rPr>
                                  <m:t>𝑢</m:t>
                                </m:r>
                              </m:e>
                            </m:acc>
                          </m:e>
                        </m:d>
                        <m:r>
                          <a:rPr lang="hr-HR" i="1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hr-HR" i="1">
                                <a:latin typeface="Cambria Math"/>
                              </a:rPr>
                              <m:t>9</m:t>
                            </m:r>
                          </m:num>
                          <m:den>
                            <m:r>
                              <a:rPr lang="hr-HR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hr-HR" i="1">
                                            <a:latin typeface="Cambria Math"/>
                                          </a:rPr>
                                          <m:t>𝑒</m:t>
                                        </m:r>
                                      </m:e>
                                      <m:sub>
                                        <m:r>
                                          <a:rPr lang="hr-HR" i="1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acc>
                                <m:r>
                                  <a:rPr lang="hr-HR" i="1">
                                    <a:latin typeface="Cambria Math"/>
                                  </a:rPr>
                                  <m:t>⋅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hr-HR" i="1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</m:acc>
                              </m:e>
                            </m:d>
                          </m:e>
                          <m:sup>
                            <m:r>
                              <a:rPr lang="hr-HR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hr-HR" dirty="0" smtClean="0"/>
              </a:p>
              <a:p>
                <a:r>
                  <a:rPr lang="hr-HR" dirty="0" smtClean="0"/>
                  <a:t>Makroskopske vrijednosti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hr-HR" i="1">
                        <a:latin typeface="Cambria Math"/>
                      </a:rPr>
                      <m:t>𝜌</m:t>
                    </m:r>
                    <m:r>
                      <a:rPr lang="hr-HR" i="1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grow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hr-HR" i="1">
                            <a:latin typeface="Cambria Math"/>
                          </a:rPr>
                          <m:t>𝑖</m:t>
                        </m:r>
                        <m:r>
                          <a:rPr lang="hr-HR" i="1">
                            <a:latin typeface="Cambria Math"/>
                          </a:rPr>
                          <m:t>=0</m:t>
                        </m:r>
                      </m:sub>
                      <m:sup>
                        <m:r>
                          <a:rPr lang="hr-HR" i="1">
                            <a:latin typeface="Cambria Math"/>
                          </a:rPr>
                          <m:t>𝑛</m:t>
                        </m:r>
                        <m:r>
                          <a:rPr lang="hr-HR" i="1">
                            <a:latin typeface="Cambria Math"/>
                          </a:rPr>
                          <m:t>−1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hr-HR" i="1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hr-HR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hr-HR" dirty="0" smtClean="0"/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hr-HR" i="1">
                            <a:latin typeface="Cambria Math"/>
                          </a:rPr>
                          <m:t>𝑢</m:t>
                        </m:r>
                      </m:e>
                    </m:acc>
                    <m:r>
                      <a:rPr lang="hr-HR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hr-HR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hr-HR" i="1">
                            <a:latin typeface="Cambria Math"/>
                          </a:rPr>
                          <m:t>𝜌</m:t>
                        </m:r>
                      </m:den>
                    </m:f>
                    <m:nary>
                      <m:naryPr>
                        <m:chr m:val="∑"/>
                        <m:limLoc m:val="undOvr"/>
                        <m:grow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hr-HR" i="1">
                            <a:latin typeface="Cambria Math"/>
                          </a:rPr>
                          <m:t>𝑖</m:t>
                        </m:r>
                        <m:r>
                          <a:rPr lang="hr-HR" i="1">
                            <a:latin typeface="Cambria Math"/>
                          </a:rPr>
                          <m:t>=0</m:t>
                        </m:r>
                      </m:sub>
                      <m:sup>
                        <m:r>
                          <a:rPr lang="hr-HR" i="1">
                            <a:latin typeface="Cambria Math"/>
                          </a:rPr>
                          <m:t>𝑛</m:t>
                        </m:r>
                        <m:r>
                          <a:rPr lang="hr-HR" i="1">
                            <a:latin typeface="Cambria Math"/>
                          </a:rPr>
                          <m:t>−1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hr-HR" i="1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hr-HR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hr-HR" i="1">
                                    <a:latin typeface="Cambria Math"/>
                                  </a:rPr>
                                  <m:t>𝑒</m:t>
                                </m:r>
                              </m:e>
                            </m:acc>
                          </m:e>
                          <m:sub>
                            <m:r>
                              <a:rPr lang="hr-HR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hr-HR" dirty="0" smtClean="0"/>
              </a:p>
              <a:p>
                <a:r>
                  <a:rPr lang="hr-HR" dirty="0"/>
                  <a:t>Makroskopska svojstva se izvode iz mikroskopskih odnosa</a:t>
                </a:r>
              </a:p>
              <a:p>
                <a:pPr lvl="1"/>
                <a:r>
                  <a:rPr lang="hr-HR" dirty="0" smtClean="0"/>
                  <a:t>Zadovoljene </a:t>
                </a:r>
                <a:r>
                  <a:rPr lang="hr-HR" dirty="0"/>
                  <a:t>Navier – Stokesove jednadžbe</a:t>
                </a:r>
              </a:p>
              <a:p>
                <a:pPr lvl="1"/>
                <a:endParaRPr lang="hr-HR" dirty="0" smtClean="0"/>
              </a:p>
              <a:p>
                <a:pPr lvl="1"/>
                <a:endParaRPr lang="hr-HR" dirty="0" smtClean="0"/>
              </a:p>
              <a:p>
                <a:pPr marL="36576" indent="0">
                  <a:buNone/>
                </a:pPr>
                <a:endParaRPr lang="hr-HR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408" t="-1752" b="-3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D28B-D5EB-4F19-A8B2-0F23A14DEB3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392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418</TotalTime>
  <Words>363</Words>
  <Application>Microsoft Office PowerPoint</Application>
  <PresentationFormat>On-screen Show (4:3)</PresentationFormat>
  <Paragraphs>80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Technic</vt:lpstr>
      <vt:lpstr>Animacija modela vodenih površina</vt:lpstr>
      <vt:lpstr>Sadržaj</vt:lpstr>
      <vt:lpstr>Računalna dinamika fluida</vt:lpstr>
      <vt:lpstr>LBM - podrijetlo</vt:lpstr>
      <vt:lpstr>LGCA</vt:lpstr>
      <vt:lpstr>LBM – klasifikacija</vt:lpstr>
      <vt:lpstr>LBM – klasifikacija</vt:lpstr>
      <vt:lpstr>LBM</vt:lpstr>
      <vt:lpstr>LBM – sudar</vt:lpstr>
      <vt:lpstr>LBM – sudar</vt:lpstr>
      <vt:lpstr>LBM – strujanje</vt:lpstr>
      <vt:lpstr>Zaključak</vt:lpstr>
      <vt:lpstr>Pitanja?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Animacija modela vodenih površina</dc:title>
  <dc:creator>Mario Volarevic</dc:creator>
  <cp:lastModifiedBy>Mario Volarevic</cp:lastModifiedBy>
  <cp:revision>41</cp:revision>
  <dcterms:created xsi:type="dcterms:W3CDTF">2011-06-30T07:20:58Z</dcterms:created>
  <dcterms:modified xsi:type="dcterms:W3CDTF">2011-07-07T10:48:07Z</dcterms:modified>
  <cp:contentStatus/>
</cp:coreProperties>
</file>